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65" r:id="rId3"/>
    <p:sldId id="258" r:id="rId4"/>
    <p:sldId id="266" r:id="rId5"/>
    <p:sldId id="260" r:id="rId6"/>
    <p:sldId id="269" r:id="rId7"/>
    <p:sldId id="262" r:id="rId8"/>
    <p:sldId id="264" r:id="rId9"/>
    <p:sldId id="267" r:id="rId10"/>
    <p:sldId id="270" r:id="rId11"/>
    <p:sldId id="268" r:id="rId12"/>
    <p:sldId id="277" r:id="rId13"/>
    <p:sldId id="276" r:id="rId14"/>
    <p:sldId id="271" r:id="rId15"/>
    <p:sldId id="272" r:id="rId16"/>
    <p:sldId id="274" r:id="rId17"/>
    <p:sldId id="278" r:id="rId18"/>
    <p:sldId id="273" r:id="rId19"/>
    <p:sldId id="279" r:id="rId20"/>
    <p:sldId id="280" r:id="rId21"/>
    <p:sldId id="284" r:id="rId22"/>
    <p:sldId id="282" r:id="rId23"/>
    <p:sldId id="285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0806D-16BE-4D65-8A00-DED839BEB902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F704B-DBE0-46A5-935E-D9BC07BE1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8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C3E81A-EE92-4BB7-8ADF-E9F36FF5671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1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CCB846-866D-421D-9795-9F0442E31BB1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55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E20A5B-0D31-4214-84CB-48C228D19C00}" type="slidenum">
              <a:rPr lang="en-US" altLang="en-US" smtClean="0">
                <a:latin typeface="Times New Roman" panose="02020603050405020304" pitchFamily="18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6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videos/search?q=mates+in+construction+video&amp;view=detail&amp;mid=0E5455EB6D9AB088DF100E5455EB6D9AB088DF10&amp;FORM=VIR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whaler88@msn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DA87-353B-424E-A1F1-379E2AC3A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and Preventing Suicide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CEF59-72C3-4A05-83D9-EA0919CC78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Life Point Church</a:t>
            </a:r>
          </a:p>
          <a:p>
            <a:r>
              <a:rPr lang="en-US" dirty="0"/>
              <a:t>September 10,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9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3367-C8C5-4A15-B7F6-4F1B3B64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David Brent, M.D. -  Western Psychiatric Institute and Clinic, University of Pittsburgh School of Medicine</a:t>
            </a:r>
            <a:br>
              <a:rPr lang="en-US" dirty="0"/>
            </a:br>
            <a:r>
              <a:rPr lang="en-US" sz="2700" i="1" dirty="0"/>
              <a:t>American Association of Suicidology National Conference, Phoenix, Arizona, April 2017</a:t>
            </a:r>
            <a:r>
              <a:rPr lang="en-US" sz="27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42439-62E0-4D9F-9722-D58164A4F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Why Does Suicide Run in Families </a:t>
            </a:r>
            <a:r>
              <a:rPr lang="en-US" sz="3200" dirty="0"/>
              <a:t>– Genetic differences in individuals brain functioning predicted self harm and suicide attempt.  Introduction of precursor of neurotransmitter resulted in reduction of self harm and suicide attempt.</a:t>
            </a:r>
          </a:p>
        </p:txBody>
      </p:sp>
    </p:spTree>
    <p:extLst>
      <p:ext uri="{BB962C8B-B14F-4D97-AF65-F5344CB8AC3E}">
        <p14:creationId xmlns:p14="http://schemas.microsoft.com/office/powerpoint/2010/main" val="320525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8041-05B7-48AF-AD00-F5AA54DA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Translation......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77BBB-230B-4F9E-BB16-519F40AB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When a person is at risk of suicide, their brain is not working for them.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Medication AND Evidence Based Behavioral Treatment can help restore brain functioning.</a:t>
            </a:r>
          </a:p>
        </p:txBody>
      </p:sp>
    </p:spTree>
    <p:extLst>
      <p:ext uri="{BB962C8B-B14F-4D97-AF65-F5344CB8AC3E}">
        <p14:creationId xmlns:p14="http://schemas.microsoft.com/office/powerpoint/2010/main" val="94128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1258956" y="314464"/>
            <a:ext cx="97403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Understanding Suicide Crisis Episode</a:t>
            </a:r>
          </a:p>
        </p:txBody>
      </p:sp>
      <p:graphicFrame>
        <p:nvGraphicFramePr>
          <p:cNvPr id="219139" name="Object 3"/>
          <p:cNvGraphicFramePr>
            <a:graphicFrameLocks noChangeAspect="1"/>
          </p:cNvGraphicFramePr>
          <p:nvPr/>
        </p:nvGraphicFramePr>
        <p:xfrm>
          <a:off x="3249613" y="4895850"/>
          <a:ext cx="59245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4" imgW="5924612" imgH="914400" progId="MSGraph.Chart.8">
                  <p:embed followColorScheme="full"/>
                </p:oleObj>
              </mc:Choice>
              <mc:Fallback>
                <p:oleObj name="Chart" r:id="rId4" imgW="5924612" imgH="914400" progId="MSGraph.Chart.8">
                  <p:embed followColorScheme="full"/>
                  <p:pic>
                    <p:nvPicPr>
                      <p:cNvPr id="2191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4895850"/>
                        <a:ext cx="59245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2405063" y="1600200"/>
            <a:ext cx="73152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4503739" y="1447800"/>
            <a:ext cx="3997325" cy="3733800"/>
          </a:xfrm>
          <a:prstGeom prst="triangle">
            <a:avLst>
              <a:gd name="adj" fmla="val 62991"/>
            </a:avLst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5400000" scaled="1"/>
          </a:gradFill>
          <a:ln w="762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556001" y="4419600"/>
            <a:ext cx="1490663" cy="762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5400000" scaled="1"/>
          </a:gradFill>
          <a:ln w="762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8161338" y="4419600"/>
            <a:ext cx="1625600" cy="762000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475E76"/>
              </a:gs>
            </a:gsLst>
            <a:lin ang="5400000" scaled="1"/>
          </a:gradFill>
          <a:ln w="762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3827464" y="4572001"/>
            <a:ext cx="1150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Stable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8501064" y="4572001"/>
            <a:ext cx="1150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Stable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4978400" y="5257800"/>
            <a:ext cx="3251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Days                 Hours                 Days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9147" name="AutoShape 11"/>
          <p:cNvSpPr>
            <a:spLocks/>
          </p:cNvSpPr>
          <p:nvPr/>
        </p:nvSpPr>
        <p:spPr bwMode="auto">
          <a:xfrm rot="5381139">
            <a:off x="6415088" y="4337051"/>
            <a:ext cx="379413" cy="2982912"/>
          </a:xfrm>
          <a:prstGeom prst="rightBrace">
            <a:avLst>
              <a:gd name="adj1" fmla="val 6551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3624264" y="5257801"/>
            <a:ext cx="1082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Years</a:t>
            </a: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8501064" y="5257801"/>
            <a:ext cx="1082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Years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9150" name="Line 14"/>
          <p:cNvSpPr>
            <a:spLocks noChangeShapeType="1"/>
          </p:cNvSpPr>
          <p:nvPr/>
        </p:nvSpPr>
        <p:spPr bwMode="auto">
          <a:xfrm>
            <a:off x="6332538" y="2438400"/>
            <a:ext cx="0" cy="28194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1" name="Line 15"/>
          <p:cNvSpPr>
            <a:spLocks noChangeShapeType="1"/>
          </p:cNvSpPr>
          <p:nvPr/>
        </p:nvSpPr>
        <p:spPr bwMode="auto">
          <a:xfrm>
            <a:off x="7010400" y="1447800"/>
            <a:ext cx="0" cy="3810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52" name="WordArt 16"/>
          <p:cNvSpPr>
            <a:spLocks noChangeArrowheads="1" noChangeShapeType="1" noTextEdit="1"/>
          </p:cNvSpPr>
          <p:nvPr/>
        </p:nvSpPr>
        <p:spPr bwMode="auto">
          <a:xfrm rot="5400000">
            <a:off x="1041401" y="3081338"/>
            <a:ext cx="3810000" cy="5429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BCBCB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RISK LEVEL</a:t>
            </a:r>
          </a:p>
        </p:txBody>
      </p:sp>
      <p:sp>
        <p:nvSpPr>
          <p:cNvPr id="219153" name="Text Box 17"/>
          <p:cNvSpPr txBox="1">
            <a:spLocks noChangeArrowheads="1"/>
          </p:cNvSpPr>
          <p:nvPr/>
        </p:nvSpPr>
        <p:spPr bwMode="auto">
          <a:xfrm>
            <a:off x="5249864" y="1676400"/>
            <a:ext cx="1285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Arial" panose="020B0604020202020204" pitchFamily="34" charset="0"/>
              </a:rPr>
              <a:t>Crisis Peaks</a:t>
            </a:r>
            <a:endParaRPr lang="en-US" altLang="en-US" sz="2400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9154" name="Text Box 18"/>
          <p:cNvSpPr txBox="1">
            <a:spLocks noChangeArrowheads="1"/>
          </p:cNvSpPr>
          <p:nvPr/>
        </p:nvSpPr>
        <p:spPr bwMode="auto">
          <a:xfrm>
            <a:off x="4368800" y="2743200"/>
            <a:ext cx="1354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Crisis Begins</a:t>
            </a:r>
          </a:p>
        </p:txBody>
      </p:sp>
      <p:sp>
        <p:nvSpPr>
          <p:cNvPr id="219155" name="Text Box 19"/>
          <p:cNvSpPr txBox="1">
            <a:spLocks noChangeArrowheads="1"/>
          </p:cNvSpPr>
          <p:nvPr/>
        </p:nvSpPr>
        <p:spPr bwMode="auto">
          <a:xfrm>
            <a:off x="3556000" y="3657600"/>
            <a:ext cx="203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Hazard Encountered</a:t>
            </a:r>
          </a:p>
        </p:txBody>
      </p:sp>
      <p:sp>
        <p:nvSpPr>
          <p:cNvPr id="219156" name="Text Box 20"/>
          <p:cNvSpPr txBox="1">
            <a:spLocks noChangeArrowheads="1"/>
          </p:cNvSpPr>
          <p:nvPr/>
        </p:nvSpPr>
        <p:spPr bwMode="auto">
          <a:xfrm>
            <a:off x="7754938" y="1524000"/>
            <a:ext cx="142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Risk Imminent</a:t>
            </a:r>
          </a:p>
        </p:txBody>
      </p:sp>
      <p:sp>
        <p:nvSpPr>
          <p:cNvPr id="219157" name="Text Box 21"/>
          <p:cNvSpPr txBox="1">
            <a:spLocks noChangeArrowheads="1"/>
          </p:cNvSpPr>
          <p:nvPr/>
        </p:nvSpPr>
        <p:spPr bwMode="auto">
          <a:xfrm>
            <a:off x="8161339" y="3581400"/>
            <a:ext cx="1762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Crisis Diminishes</a:t>
            </a:r>
          </a:p>
        </p:txBody>
      </p:sp>
      <p:sp>
        <p:nvSpPr>
          <p:cNvPr id="219158" name="Text Box 22"/>
          <p:cNvSpPr txBox="1">
            <a:spLocks noChangeArrowheads="1"/>
          </p:cNvSpPr>
          <p:nvPr/>
        </p:nvSpPr>
        <p:spPr bwMode="auto">
          <a:xfrm>
            <a:off x="5453064" y="6019800"/>
            <a:ext cx="2370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Arial" panose="020B0604020202020204" pitchFamily="34" charset="0"/>
              </a:rPr>
              <a:t>Plus or minus three weeks</a:t>
            </a:r>
          </a:p>
        </p:txBody>
      </p:sp>
      <p:sp>
        <p:nvSpPr>
          <p:cNvPr id="219159" name="Line 23"/>
          <p:cNvSpPr>
            <a:spLocks noChangeShapeType="1"/>
          </p:cNvSpPr>
          <p:nvPr/>
        </p:nvSpPr>
        <p:spPr bwMode="auto">
          <a:xfrm>
            <a:off x="4640264" y="4038600"/>
            <a:ext cx="338137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9160" name="Line 24"/>
          <p:cNvSpPr>
            <a:spLocks noChangeShapeType="1"/>
          </p:cNvSpPr>
          <p:nvPr/>
        </p:nvSpPr>
        <p:spPr bwMode="auto">
          <a:xfrm flipH="1" flipV="1">
            <a:off x="7078664" y="1447800"/>
            <a:ext cx="676275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58236"/>
      </p:ext>
    </p:extLst>
  </p:cSld>
  <p:clrMapOvr>
    <a:masterClrMapping/>
  </p:clrMapOvr>
  <p:transition advTm="118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ChangeArrowheads="1"/>
          </p:cNvSpPr>
          <p:nvPr/>
        </p:nvSpPr>
        <p:spPr bwMode="auto">
          <a:xfrm>
            <a:off x="2209800" y="1600201"/>
            <a:ext cx="77724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latin typeface="Tahoma" panose="020B0604030504040204" pitchFamily="34" charset="0"/>
                <a:cs typeface="Arial" panose="020B0604020202020204" pitchFamily="34" charset="0"/>
              </a:rPr>
              <a:t>Several studies show 80 – 90% of people send warning signs that they are contemplating suicide before they attempt.</a:t>
            </a:r>
          </a:p>
        </p:txBody>
      </p:sp>
    </p:spTree>
    <p:extLst>
      <p:ext uri="{BB962C8B-B14F-4D97-AF65-F5344CB8AC3E}">
        <p14:creationId xmlns:p14="http://schemas.microsoft.com/office/powerpoint/2010/main" val="183785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7DE3E-E8B3-4179-A608-92FA5CA7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and Dynamic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4D8D9-02DF-4794-96B6-2E933F470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 Exposure to Violence (Direct or Indirect) – Capability for self harm</a:t>
            </a:r>
          </a:p>
          <a:p>
            <a:r>
              <a:rPr lang="en-US" dirty="0"/>
              <a:t>Thwarted  Belongingness – Social Disconnection</a:t>
            </a:r>
          </a:p>
          <a:p>
            <a:r>
              <a:rPr lang="en-US" dirty="0"/>
              <a:t>Feeling like a burden to others</a:t>
            </a:r>
          </a:p>
          <a:p>
            <a:r>
              <a:rPr lang="en-US" dirty="0"/>
              <a:t>Psychiatric Illness (Depression, Bipolar Disorder, Schizophrenia, Borderline P.D., Substance Use Disorder, Brain Injury, Posttraumatic Stress Disorder, Intellectual Disability, Chronic Pain)</a:t>
            </a:r>
          </a:p>
          <a:p>
            <a:r>
              <a:rPr lang="en-US" dirty="0"/>
              <a:t>Relative or Friend Dies by Suicide</a:t>
            </a:r>
          </a:p>
          <a:p>
            <a:r>
              <a:rPr lang="en-US" dirty="0"/>
              <a:t>Talking about suicide, developing a plan, cryptic statements, social media posts</a:t>
            </a:r>
          </a:p>
          <a:p>
            <a:r>
              <a:rPr lang="en-US" dirty="0"/>
              <a:t>Refusing help</a:t>
            </a:r>
          </a:p>
          <a:p>
            <a:r>
              <a:rPr lang="en-US" dirty="0"/>
              <a:t>Family Concerned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7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FFF8-A0A8-4DAA-92CA-4950B548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and Dynamic Risk Factors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E9470-AABE-486B-8A82-5CC0004A3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Personality Change – Risk Taking, Impulsivity, Reckless Behavior, Anger/Irritability</a:t>
            </a:r>
          </a:p>
          <a:p>
            <a:r>
              <a:rPr lang="en-US" dirty="0"/>
              <a:t>Multiple Losses (death, break up of relationship, loss of job, expulsion from school)</a:t>
            </a:r>
          </a:p>
          <a:p>
            <a:r>
              <a:rPr lang="en-US" dirty="0"/>
              <a:t>Estrangement from family, withdrawal from support system</a:t>
            </a:r>
          </a:p>
          <a:p>
            <a:r>
              <a:rPr lang="en-US" dirty="0"/>
              <a:t>Diagnosis with terminal illness</a:t>
            </a:r>
          </a:p>
          <a:p>
            <a:r>
              <a:rPr lang="en-US" dirty="0"/>
              <a:t>Past suicide attempt</a:t>
            </a:r>
          </a:p>
          <a:p>
            <a:r>
              <a:rPr lang="en-US" dirty="0"/>
              <a:t>Impending loss of freedom</a:t>
            </a:r>
          </a:p>
          <a:p>
            <a:r>
              <a:rPr lang="en-US" dirty="0"/>
              <a:t>Humiliating event</a:t>
            </a:r>
          </a:p>
          <a:p>
            <a:r>
              <a:rPr lang="en-US" dirty="0"/>
              <a:t>Financial problems</a:t>
            </a:r>
          </a:p>
          <a:p>
            <a:r>
              <a:rPr lang="en-US" dirty="0"/>
              <a:t>Victim of Bullying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3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2FD8-7E0F-4FEE-B3F2-3A3C1091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Demographic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3FB59-E91A-4E9A-AE6A-E69B07A9C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 and Adolescent – Impulsive (100-200 attempts = 1 death)</a:t>
            </a:r>
          </a:p>
          <a:p>
            <a:r>
              <a:rPr lang="en-US" dirty="0"/>
              <a:t>Elder – Risk increases with age 6-12x greater risk (4 attempts = 1 death)</a:t>
            </a:r>
          </a:p>
          <a:p>
            <a:r>
              <a:rPr lang="en-US" dirty="0"/>
              <a:t>Men – More lethal attempts</a:t>
            </a:r>
          </a:p>
          <a:p>
            <a:r>
              <a:rPr lang="en-US" dirty="0"/>
              <a:t>Women – More frequent attempts</a:t>
            </a:r>
          </a:p>
          <a:p>
            <a:r>
              <a:rPr lang="en-US" dirty="0"/>
              <a:t>45-64 Highest Risk Group</a:t>
            </a:r>
          </a:p>
        </p:txBody>
      </p:sp>
    </p:spTree>
    <p:extLst>
      <p:ext uri="{BB962C8B-B14F-4D97-AF65-F5344CB8AC3E}">
        <p14:creationId xmlns:p14="http://schemas.microsoft.com/office/powerpoint/2010/main" val="4112266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44DCD-DCEF-4B97-9470-1E51493E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Counter-Intuitive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A8293-2E76-438E-A56C-E438A2522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70% attempts are impulsive, no plan</a:t>
            </a:r>
          </a:p>
          <a:p>
            <a:r>
              <a:rPr lang="en-US" dirty="0"/>
              <a:t>20% individuals who die by suicide have seen mental health provider within 1 month before death</a:t>
            </a:r>
          </a:p>
          <a:p>
            <a:r>
              <a:rPr lang="en-US" dirty="0"/>
              <a:t>45% of individuals who die by suicide have seen primary physician 1 month before death</a:t>
            </a:r>
          </a:p>
          <a:p>
            <a:r>
              <a:rPr lang="en-US" dirty="0"/>
              <a:t>Psychiatric Hospitalization Increases Suicide Risk</a:t>
            </a:r>
          </a:p>
          <a:p>
            <a:r>
              <a:rPr lang="en-US" dirty="0"/>
              <a:t>Period after discharge from psychiatric hospitalization (first four weeks) is 100x greater than general public.  70% of individuals who are seen in ED or psychiatric inpatient after suicide attempt never make it to first outpatient appointment.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71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ext Box 2"/>
          <p:cNvSpPr txBox="1">
            <a:spLocks noChangeArrowheads="1"/>
          </p:cNvSpPr>
          <p:nvPr/>
        </p:nvSpPr>
        <p:spPr bwMode="auto">
          <a:xfrm>
            <a:off x="2590800" y="304800"/>
            <a:ext cx="690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ahoma" panose="020B0604030504040204" pitchFamily="34" charset="0"/>
                <a:cs typeface="Arial" panose="020B0604020202020204" pitchFamily="34" charset="0"/>
              </a:rPr>
              <a:t>ACUTE RISK FACTORS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2674938" y="1219201"/>
            <a:ext cx="6977062" cy="527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Webdings" panose="05030102010509060703" pitchFamily="18" charset="2"/>
              <a:buChar char="~"/>
            </a:pPr>
            <a:r>
              <a:rPr lang="en-US" altLang="en-US" sz="2800" dirty="0">
                <a:latin typeface="Tahoma" panose="020B0604030504040204" pitchFamily="34" charset="0"/>
                <a:cs typeface="Arial" panose="020B0604020202020204" pitchFamily="34" charset="0"/>
              </a:rPr>
              <a:t>Severe psychic anxiety/turmoil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Webdings" panose="05030102010509060703" pitchFamily="18" charset="2"/>
              <a:buChar char="~"/>
            </a:pPr>
            <a:endParaRPr lang="en-US" altLang="en-US" sz="2800" dirty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Webdings" panose="05030102010509060703" pitchFamily="18" charset="2"/>
              <a:buChar char="~"/>
            </a:pPr>
            <a:r>
              <a:rPr lang="en-US" altLang="en-US" sz="2800" dirty="0">
                <a:latin typeface="Tahoma" panose="020B0604030504040204" pitchFamily="34" charset="0"/>
                <a:cs typeface="Arial" panose="020B0604020202020204" pitchFamily="34" charset="0"/>
              </a:rPr>
              <a:t>Incessant rumination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Webdings" panose="05030102010509060703" pitchFamily="18" charset="2"/>
              <a:buChar char="~"/>
            </a:pPr>
            <a:endParaRPr lang="en-US" altLang="en-US" sz="2800" dirty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Webdings" panose="05030102010509060703" pitchFamily="18" charset="2"/>
              <a:buChar char="~"/>
            </a:pPr>
            <a:r>
              <a:rPr lang="en-US" altLang="en-US" sz="2800" dirty="0">
                <a:latin typeface="Tahoma" panose="020B0604030504040204" pitchFamily="34" charset="0"/>
                <a:cs typeface="Arial" panose="020B0604020202020204" pitchFamily="34" charset="0"/>
              </a:rPr>
              <a:t>Global insomnia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Webdings" panose="05030102010509060703" pitchFamily="18" charset="2"/>
              <a:buChar char="~"/>
            </a:pPr>
            <a:endParaRPr lang="en-US" altLang="en-US" sz="2800" dirty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Webdings" panose="05030102010509060703" pitchFamily="18" charset="2"/>
              <a:buChar char="~"/>
            </a:pPr>
            <a:r>
              <a:rPr lang="en-US" altLang="en-US" sz="2800" dirty="0">
                <a:latin typeface="Tahoma" panose="020B0604030504040204" pitchFamily="34" charset="0"/>
                <a:cs typeface="Arial" panose="020B0604020202020204" pitchFamily="34" charset="0"/>
              </a:rPr>
              <a:t>Delusions of gloom and doom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Webdings" panose="05030102010509060703" pitchFamily="18" charset="2"/>
              <a:buChar char="~"/>
            </a:pPr>
            <a:endParaRPr lang="en-US" altLang="en-US" sz="2800" dirty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Font typeface="Webdings" panose="05030102010509060703" pitchFamily="18" charset="2"/>
              <a:buChar char="~"/>
            </a:pPr>
            <a:r>
              <a:rPr lang="en-US" altLang="en-US" sz="2800" dirty="0">
                <a:latin typeface="Tahoma" panose="020B0604030504040204" pitchFamily="34" charset="0"/>
                <a:cs typeface="Arial" panose="020B0604020202020204" pitchFamily="34" charset="0"/>
              </a:rPr>
              <a:t>Recent alcohol use (with or without    	alcoholism)</a:t>
            </a:r>
          </a:p>
          <a:p>
            <a:pPr lvl="2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800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80699"/>
      </p:ext>
    </p:extLst>
  </p:cSld>
  <p:clrMapOvr>
    <a:masterClrMapping/>
  </p:clrMapOvr>
  <p:transition advTm="2416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FEC26-58A9-4880-BC4F-804563F6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19269"/>
            <a:ext cx="10131425" cy="1456267"/>
          </a:xfrm>
        </p:spPr>
        <p:txBody>
          <a:bodyPr/>
          <a:lstStyle/>
          <a:p>
            <a:r>
              <a:rPr lang="en-US" dirty="0"/>
              <a:t>Protective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DA8AB-06B0-4354-91F5-930CEE603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31235"/>
            <a:ext cx="10131425" cy="4359965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Duty/Responsibility to Others, Children, Family Members, Pets</a:t>
            </a:r>
          </a:p>
          <a:p>
            <a:r>
              <a:rPr lang="en-US" sz="2400" dirty="0"/>
              <a:t>Taking Medication as Prescribed</a:t>
            </a:r>
          </a:p>
          <a:p>
            <a:r>
              <a:rPr lang="en-US" sz="2400" dirty="0"/>
              <a:t>Fear of Death/Pain</a:t>
            </a:r>
          </a:p>
          <a:p>
            <a:r>
              <a:rPr lang="en-US" sz="2400" dirty="0"/>
              <a:t>Sobriety</a:t>
            </a:r>
          </a:p>
          <a:p>
            <a:r>
              <a:rPr lang="en-US" sz="2400" dirty="0"/>
              <a:t>Sleep, health, nutrition, exercise, self-care</a:t>
            </a:r>
          </a:p>
          <a:p>
            <a:r>
              <a:rPr lang="en-US" sz="2400" dirty="0"/>
              <a:t>Job/School/Personally meaningful activity</a:t>
            </a:r>
          </a:p>
          <a:p>
            <a:r>
              <a:rPr lang="en-US" sz="2400" dirty="0"/>
              <a:t>Religious/Spiritual Values/Prohibition</a:t>
            </a:r>
          </a:p>
          <a:p>
            <a:r>
              <a:rPr lang="en-US" sz="2400" dirty="0"/>
              <a:t>Difficult Access to Means</a:t>
            </a:r>
          </a:p>
          <a:p>
            <a:r>
              <a:rPr lang="en-US" sz="2400" dirty="0"/>
              <a:t>Hope</a:t>
            </a:r>
          </a:p>
          <a:p>
            <a:r>
              <a:rPr lang="en-US" sz="2400" dirty="0"/>
              <a:t>Community Support/ Friends</a:t>
            </a:r>
          </a:p>
          <a:p>
            <a:r>
              <a:rPr lang="en-US" sz="2400" dirty="0"/>
              <a:t>Safety Agreement and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5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9425-D46E-4255-B1E1-E5045C8CC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Carteret County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EC1342-4522-4ED3-8C43-0583B9959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1991" r="4415" b="25542"/>
          <a:stretch/>
        </p:blipFill>
        <p:spPr>
          <a:xfrm>
            <a:off x="1550718" y="2141538"/>
            <a:ext cx="8401589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62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59348-4111-4860-9945-8ADE6618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67C6B-536B-4304-B64F-D65864E9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Gatekeeper Model</a:t>
            </a:r>
          </a:p>
          <a:p>
            <a:r>
              <a:rPr lang="en-US" sz="3200" dirty="0"/>
              <a:t>Be assertive – ask the question (QPR)</a:t>
            </a:r>
          </a:p>
          <a:p>
            <a:r>
              <a:rPr lang="en-US" sz="3200" dirty="0"/>
              <a:t>Link with help and continue to provide support</a:t>
            </a:r>
          </a:p>
          <a:p>
            <a:r>
              <a:rPr lang="en-US" sz="3200" dirty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953403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 rot="5400000">
            <a:off x="5121276" y="4358110"/>
            <a:ext cx="1997075" cy="89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rgbClr val="DA0F0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Clear Verbal Threats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rgbClr val="DA0F09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&amp; Uncoded Clues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1677989" y="77788"/>
            <a:ext cx="88360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GoudyCatalog BT"/>
                <a:cs typeface="Arial" panose="020B0604020202020204" pitchFamily="34" charset="0"/>
              </a:rPr>
              <a:t>Gate Keeper Detection Network</a:t>
            </a:r>
          </a:p>
        </p:txBody>
      </p:sp>
      <p:sp>
        <p:nvSpPr>
          <p:cNvPr id="173060" name="Oval 4"/>
          <p:cNvSpPr>
            <a:spLocks noChangeArrowheads="1"/>
          </p:cNvSpPr>
          <p:nvPr/>
        </p:nvSpPr>
        <p:spPr bwMode="auto">
          <a:xfrm>
            <a:off x="5380038" y="2076450"/>
            <a:ext cx="1439862" cy="1771650"/>
          </a:xfrm>
          <a:prstGeom prst="ellipse">
            <a:avLst/>
          </a:prstGeom>
          <a:solidFill>
            <a:srgbClr val="DA0F09"/>
          </a:solidFill>
          <a:ln w="76200">
            <a:solidFill>
              <a:srgbClr val="DA0F09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3061" name="Oval 6"/>
          <p:cNvSpPr>
            <a:spLocks noChangeArrowheads="1"/>
          </p:cNvSpPr>
          <p:nvPr/>
        </p:nvSpPr>
        <p:spPr bwMode="auto">
          <a:xfrm>
            <a:off x="3740150" y="615950"/>
            <a:ext cx="1054100" cy="10541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3062" name="Oval 7"/>
          <p:cNvSpPr>
            <a:spLocks noChangeArrowheads="1"/>
          </p:cNvSpPr>
          <p:nvPr/>
        </p:nvSpPr>
        <p:spPr bwMode="auto">
          <a:xfrm>
            <a:off x="2909888" y="2520950"/>
            <a:ext cx="1054100" cy="1054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3063" name="Oval 8"/>
          <p:cNvSpPr>
            <a:spLocks noChangeArrowheads="1"/>
          </p:cNvSpPr>
          <p:nvPr/>
        </p:nvSpPr>
        <p:spPr bwMode="auto">
          <a:xfrm>
            <a:off x="3663950" y="4559300"/>
            <a:ext cx="1054100" cy="1054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3064" name="Oval 9"/>
          <p:cNvSpPr>
            <a:spLocks noChangeArrowheads="1"/>
          </p:cNvSpPr>
          <p:nvPr/>
        </p:nvSpPr>
        <p:spPr bwMode="auto">
          <a:xfrm>
            <a:off x="5561013" y="5683250"/>
            <a:ext cx="1054100" cy="1054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3065" name="Oval 10"/>
          <p:cNvSpPr>
            <a:spLocks noChangeArrowheads="1"/>
          </p:cNvSpPr>
          <p:nvPr/>
        </p:nvSpPr>
        <p:spPr bwMode="auto">
          <a:xfrm>
            <a:off x="8235950" y="2520950"/>
            <a:ext cx="1054100" cy="1054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3066" name="Oval 11"/>
          <p:cNvSpPr>
            <a:spLocks noChangeArrowheads="1"/>
          </p:cNvSpPr>
          <p:nvPr/>
        </p:nvSpPr>
        <p:spPr bwMode="auto">
          <a:xfrm>
            <a:off x="7391400" y="609600"/>
            <a:ext cx="1054100" cy="1054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3067" name="Line 12"/>
          <p:cNvSpPr>
            <a:spLocks noChangeShapeType="1"/>
          </p:cNvSpPr>
          <p:nvPr/>
        </p:nvSpPr>
        <p:spPr bwMode="auto">
          <a:xfrm flipV="1">
            <a:off x="6780214" y="1492250"/>
            <a:ext cx="731837" cy="850900"/>
          </a:xfrm>
          <a:prstGeom prst="line">
            <a:avLst/>
          </a:prstGeom>
          <a:noFill/>
          <a:ln w="12700">
            <a:solidFill>
              <a:srgbClr val="0404C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8" name="Line 13"/>
          <p:cNvSpPr>
            <a:spLocks noChangeShapeType="1"/>
          </p:cNvSpPr>
          <p:nvPr/>
        </p:nvSpPr>
        <p:spPr bwMode="auto">
          <a:xfrm>
            <a:off x="6096000" y="3968751"/>
            <a:ext cx="0" cy="1616075"/>
          </a:xfrm>
          <a:prstGeom prst="line">
            <a:avLst/>
          </a:prstGeom>
          <a:noFill/>
          <a:ln w="12700">
            <a:solidFill>
              <a:srgbClr val="DA0F0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9" name="Oval 14"/>
          <p:cNvSpPr>
            <a:spLocks noChangeArrowheads="1"/>
          </p:cNvSpPr>
          <p:nvPr/>
        </p:nvSpPr>
        <p:spPr bwMode="auto">
          <a:xfrm>
            <a:off x="7507288" y="4559300"/>
            <a:ext cx="1054100" cy="10541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3070" name="Line 15"/>
          <p:cNvSpPr>
            <a:spLocks noChangeShapeType="1"/>
          </p:cNvSpPr>
          <p:nvPr/>
        </p:nvSpPr>
        <p:spPr bwMode="auto">
          <a:xfrm flipH="1">
            <a:off x="4598988" y="3663950"/>
            <a:ext cx="893762" cy="977900"/>
          </a:xfrm>
          <a:prstGeom prst="line">
            <a:avLst/>
          </a:prstGeom>
          <a:noFill/>
          <a:ln w="12700">
            <a:solidFill>
              <a:srgbClr val="0404C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1" name="Line 16"/>
          <p:cNvSpPr>
            <a:spLocks noChangeShapeType="1"/>
          </p:cNvSpPr>
          <p:nvPr/>
        </p:nvSpPr>
        <p:spPr bwMode="auto">
          <a:xfrm flipH="1">
            <a:off x="3973513" y="3124200"/>
            <a:ext cx="1384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Line 17"/>
          <p:cNvSpPr>
            <a:spLocks noChangeShapeType="1"/>
          </p:cNvSpPr>
          <p:nvPr/>
        </p:nvSpPr>
        <p:spPr bwMode="auto">
          <a:xfrm flipH="1" flipV="1">
            <a:off x="4735514" y="1517650"/>
            <a:ext cx="757237" cy="850900"/>
          </a:xfrm>
          <a:prstGeom prst="line">
            <a:avLst/>
          </a:prstGeom>
          <a:noFill/>
          <a:ln w="12700">
            <a:solidFill>
              <a:srgbClr val="0404C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3" name="Rectangle 18"/>
          <p:cNvSpPr>
            <a:spLocks noChangeArrowheads="1"/>
          </p:cNvSpPr>
          <p:nvPr/>
        </p:nvSpPr>
        <p:spPr bwMode="auto">
          <a:xfrm>
            <a:off x="3733801" y="990600"/>
            <a:ext cx="110172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Coach</a:t>
            </a:r>
          </a:p>
        </p:txBody>
      </p:sp>
      <p:sp>
        <p:nvSpPr>
          <p:cNvPr id="173074" name="Rectangle 19"/>
          <p:cNvSpPr>
            <a:spLocks noChangeArrowheads="1"/>
          </p:cNvSpPr>
          <p:nvPr/>
        </p:nvSpPr>
        <p:spPr bwMode="auto">
          <a:xfrm>
            <a:off x="2895601" y="2743200"/>
            <a:ext cx="11017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Tahoma" panose="020B0604030504040204" pitchFamily="34" charset="0"/>
                <a:cs typeface="Arial" panose="020B0604020202020204" pitchFamily="34" charset="0"/>
              </a:rPr>
              <a:t>School counselor</a:t>
            </a:r>
          </a:p>
        </p:txBody>
      </p:sp>
      <p:sp>
        <p:nvSpPr>
          <p:cNvPr id="173075" name="Rectangle 20"/>
          <p:cNvSpPr>
            <a:spLocks noChangeArrowheads="1"/>
          </p:cNvSpPr>
          <p:nvPr/>
        </p:nvSpPr>
        <p:spPr bwMode="auto">
          <a:xfrm>
            <a:off x="5486401" y="2514600"/>
            <a:ext cx="1236663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ahoma" panose="020B0604030504040204" pitchFamily="34" charset="0"/>
                <a:cs typeface="Arial" panose="020B0604020202020204" pitchFamily="34" charset="0"/>
              </a:rPr>
              <a:t>Student in crisis</a:t>
            </a:r>
          </a:p>
        </p:txBody>
      </p:sp>
      <p:sp>
        <p:nvSpPr>
          <p:cNvPr id="173076" name="Rectangle 21"/>
          <p:cNvSpPr>
            <a:spLocks noChangeArrowheads="1"/>
          </p:cNvSpPr>
          <p:nvPr/>
        </p:nvSpPr>
        <p:spPr bwMode="auto">
          <a:xfrm>
            <a:off x="3657600" y="4800600"/>
            <a:ext cx="1168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500" b="1">
                <a:latin typeface="Tahoma" panose="020B0604030504040204" pitchFamily="34" charset="0"/>
                <a:cs typeface="Arial" panose="020B0604020202020204" pitchFamily="34" charset="0"/>
              </a:rPr>
              <a:t>School nurse</a:t>
            </a:r>
          </a:p>
        </p:txBody>
      </p:sp>
      <p:sp>
        <p:nvSpPr>
          <p:cNvPr id="173077" name="Rectangle 22"/>
          <p:cNvSpPr>
            <a:spLocks noChangeArrowheads="1"/>
          </p:cNvSpPr>
          <p:nvPr/>
        </p:nvSpPr>
        <p:spPr bwMode="auto">
          <a:xfrm>
            <a:off x="5503863" y="6040438"/>
            <a:ext cx="11747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Girlfriend</a:t>
            </a:r>
          </a:p>
        </p:txBody>
      </p:sp>
      <p:sp>
        <p:nvSpPr>
          <p:cNvPr id="173078" name="Rectangle 23"/>
          <p:cNvSpPr>
            <a:spLocks noChangeArrowheads="1"/>
          </p:cNvSpPr>
          <p:nvPr/>
        </p:nvSpPr>
        <p:spPr bwMode="auto">
          <a:xfrm>
            <a:off x="7543801" y="4953000"/>
            <a:ext cx="103346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Pastor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1500" b="1">
              <a:solidFill>
                <a:schemeClr val="tx2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3079" name="Rectangle 24"/>
          <p:cNvSpPr>
            <a:spLocks noChangeArrowheads="1"/>
          </p:cNvSpPr>
          <p:nvPr/>
        </p:nvSpPr>
        <p:spPr bwMode="auto">
          <a:xfrm>
            <a:off x="8186738" y="2897188"/>
            <a:ext cx="1168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500" b="1">
                <a:latin typeface="Tahoma" panose="020B0604030504040204" pitchFamily="34" charset="0"/>
                <a:cs typeface="Arial" panose="020B0604020202020204" pitchFamily="34" charset="0"/>
              </a:rPr>
              <a:t>Parents</a:t>
            </a:r>
          </a:p>
        </p:txBody>
      </p:sp>
      <p:sp>
        <p:nvSpPr>
          <p:cNvPr id="173080" name="Rectangle 25"/>
          <p:cNvSpPr>
            <a:spLocks noChangeArrowheads="1"/>
          </p:cNvSpPr>
          <p:nvPr/>
        </p:nvSpPr>
        <p:spPr bwMode="auto">
          <a:xfrm>
            <a:off x="7391401" y="990601"/>
            <a:ext cx="1101725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Best friend</a:t>
            </a:r>
          </a:p>
        </p:txBody>
      </p:sp>
      <p:sp>
        <p:nvSpPr>
          <p:cNvPr id="173081" name="Line 26"/>
          <p:cNvSpPr>
            <a:spLocks noChangeShapeType="1"/>
          </p:cNvSpPr>
          <p:nvPr/>
        </p:nvSpPr>
        <p:spPr bwMode="auto">
          <a:xfrm>
            <a:off x="6864350" y="3124200"/>
            <a:ext cx="1341438" cy="0"/>
          </a:xfrm>
          <a:prstGeom prst="line">
            <a:avLst/>
          </a:prstGeom>
          <a:noFill/>
          <a:ln w="12700">
            <a:solidFill>
              <a:srgbClr val="0404C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2" name="Rectangle 27"/>
          <p:cNvSpPr>
            <a:spLocks noChangeArrowheads="1"/>
          </p:cNvSpPr>
          <p:nvPr/>
        </p:nvSpPr>
        <p:spPr bwMode="auto">
          <a:xfrm>
            <a:off x="4368801" y="2901950"/>
            <a:ext cx="123666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 Clues</a:t>
            </a:r>
          </a:p>
        </p:txBody>
      </p:sp>
      <p:sp>
        <p:nvSpPr>
          <p:cNvPr id="173083" name="Rectangle 28"/>
          <p:cNvSpPr>
            <a:spLocks noChangeArrowheads="1"/>
          </p:cNvSpPr>
          <p:nvPr/>
        </p:nvSpPr>
        <p:spPr bwMode="auto">
          <a:xfrm rot="-2880000">
            <a:off x="4402138" y="3696211"/>
            <a:ext cx="1292225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rgbClr val="0404C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Coded Clues</a:t>
            </a:r>
          </a:p>
        </p:txBody>
      </p:sp>
      <p:sp>
        <p:nvSpPr>
          <p:cNvPr id="173084" name="Rectangle 30"/>
          <p:cNvSpPr>
            <a:spLocks noChangeArrowheads="1"/>
          </p:cNvSpPr>
          <p:nvPr/>
        </p:nvSpPr>
        <p:spPr bwMode="auto">
          <a:xfrm rot="2880000">
            <a:off x="4662489" y="1570061"/>
            <a:ext cx="1165225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404C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Coded Clues</a:t>
            </a:r>
          </a:p>
        </p:txBody>
      </p:sp>
      <p:sp>
        <p:nvSpPr>
          <p:cNvPr id="173085" name="Rectangle 31"/>
          <p:cNvSpPr>
            <a:spLocks noChangeArrowheads="1"/>
          </p:cNvSpPr>
          <p:nvPr/>
        </p:nvSpPr>
        <p:spPr bwMode="auto">
          <a:xfrm rot="-2940000">
            <a:off x="6419851" y="1522436"/>
            <a:ext cx="127635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0404C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Coded Clues</a:t>
            </a:r>
          </a:p>
        </p:txBody>
      </p:sp>
      <p:sp>
        <p:nvSpPr>
          <p:cNvPr id="173086" name="Rectangle 32"/>
          <p:cNvSpPr>
            <a:spLocks noChangeArrowheads="1"/>
          </p:cNvSpPr>
          <p:nvPr/>
        </p:nvSpPr>
        <p:spPr bwMode="auto">
          <a:xfrm>
            <a:off x="6891339" y="2855914"/>
            <a:ext cx="1336675" cy="55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rgbClr val="0404C3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Coded Clues</a:t>
            </a:r>
          </a:p>
        </p:txBody>
      </p:sp>
      <p:sp>
        <p:nvSpPr>
          <p:cNvPr id="173087" name="Rectangle 33"/>
          <p:cNvSpPr>
            <a:spLocks noChangeArrowheads="1"/>
          </p:cNvSpPr>
          <p:nvPr/>
        </p:nvSpPr>
        <p:spPr bwMode="auto">
          <a:xfrm rot="-2040000">
            <a:off x="6373814" y="5396809"/>
            <a:ext cx="1290637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Consultation</a:t>
            </a:r>
          </a:p>
        </p:txBody>
      </p:sp>
      <p:sp>
        <p:nvSpPr>
          <p:cNvPr id="173088" name="Line 34"/>
          <p:cNvSpPr>
            <a:spLocks noChangeShapeType="1"/>
          </p:cNvSpPr>
          <p:nvPr/>
        </p:nvSpPr>
        <p:spPr bwMode="auto">
          <a:xfrm>
            <a:off x="6711950" y="3663950"/>
            <a:ext cx="935038" cy="1054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89" name="Rectangle 35"/>
          <p:cNvSpPr>
            <a:spLocks noChangeArrowheads="1"/>
          </p:cNvSpPr>
          <p:nvPr/>
        </p:nvSpPr>
        <p:spPr bwMode="auto">
          <a:xfrm rot="2760000">
            <a:off x="6784182" y="4117182"/>
            <a:ext cx="12366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500" b="1">
                <a:solidFill>
                  <a:schemeClr val="tx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 Clues</a:t>
            </a:r>
          </a:p>
        </p:txBody>
      </p:sp>
      <p:sp>
        <p:nvSpPr>
          <p:cNvPr id="173090" name="Line 36"/>
          <p:cNvSpPr>
            <a:spLocks noChangeShapeType="1"/>
          </p:cNvSpPr>
          <p:nvPr/>
        </p:nvSpPr>
        <p:spPr bwMode="auto">
          <a:xfrm flipV="1">
            <a:off x="6673850" y="5403850"/>
            <a:ext cx="800100" cy="546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91" name="Rectangle 37"/>
          <p:cNvSpPr>
            <a:spLocks noChangeArrowheads="1"/>
          </p:cNvSpPr>
          <p:nvPr/>
        </p:nvSpPr>
        <p:spPr bwMode="auto">
          <a:xfrm>
            <a:off x="6783388" y="6478589"/>
            <a:ext cx="38592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100" i="1">
                <a:latin typeface="Tahoma" panose="020B0604030504040204" pitchFamily="34" charset="0"/>
                <a:cs typeface="Arial" panose="020B0604020202020204" pitchFamily="34" charset="0"/>
              </a:rPr>
              <a:t>Source:  Paul Quinnett, Ph.D., QPR for Suicide Prevention</a:t>
            </a:r>
          </a:p>
        </p:txBody>
      </p:sp>
      <p:sp>
        <p:nvSpPr>
          <p:cNvPr id="173092" name="Text Box 38"/>
          <p:cNvSpPr txBox="1">
            <a:spLocks noChangeArrowheads="1"/>
          </p:cNvSpPr>
          <p:nvPr/>
        </p:nvSpPr>
        <p:spPr bwMode="auto">
          <a:xfrm>
            <a:off x="9601200" y="228600"/>
            <a:ext cx="838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  <a:cs typeface="Arial" panose="020B0604020202020204" pitchFamily="34" charset="0"/>
              </a:rPr>
              <a:t>Diagram 1</a:t>
            </a:r>
          </a:p>
        </p:txBody>
      </p:sp>
    </p:spTree>
    <p:extLst>
      <p:ext uri="{BB962C8B-B14F-4D97-AF65-F5344CB8AC3E}">
        <p14:creationId xmlns:p14="http://schemas.microsoft.com/office/powerpoint/2010/main" val="19356710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Gate Keeper Training Implementation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Mates in Construction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192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70CF-C554-4441-88C0-8979B8DA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the Question…….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1BBB6-E4D5-4A8D-BBAD-D6A83A389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“Are you thinking of killing yourself”</a:t>
            </a:r>
          </a:p>
        </p:txBody>
      </p:sp>
    </p:spTree>
    <p:extLst>
      <p:ext uri="{BB962C8B-B14F-4D97-AF65-F5344CB8AC3E}">
        <p14:creationId xmlns:p14="http://schemas.microsoft.com/office/powerpoint/2010/main" val="3064103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en-US">
                <a:solidFill>
                  <a:srgbClr val="FFC000"/>
                </a:solidFill>
              </a:rPr>
              <a:t>How </a:t>
            </a:r>
            <a:r>
              <a:rPr lang="en-US" altLang="en-US" b="1" i="1" u="sng">
                <a:solidFill>
                  <a:srgbClr val="FFC000"/>
                </a:solidFill>
              </a:rPr>
              <a:t>Not</a:t>
            </a:r>
            <a:r>
              <a:rPr lang="en-US" altLang="en-US">
                <a:solidFill>
                  <a:srgbClr val="FFC000"/>
                </a:solidFill>
              </a:rPr>
              <a:t> to Ask the Suicide Question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2258325" y="1828800"/>
            <a:ext cx="7675350" cy="4351338"/>
          </a:xfrm>
        </p:spPr>
        <p:txBody>
          <a:bodyPr/>
          <a:lstStyle/>
          <a:p>
            <a:pPr>
              <a:spcAft>
                <a:spcPts val="0"/>
              </a:spcAft>
              <a:buNone/>
              <a:defRPr/>
            </a:pPr>
            <a:endParaRPr lang="en-US" altLang="en-US" dirty="0"/>
          </a:p>
          <a:p>
            <a:pPr>
              <a:spcAft>
                <a:spcPts val="0"/>
              </a:spcAft>
              <a:buNone/>
              <a:defRPr/>
            </a:pPr>
            <a:endParaRPr lang="en-US" altLang="en-US" dirty="0"/>
          </a:p>
          <a:p>
            <a:pPr algn="ctr">
              <a:spcAft>
                <a:spcPts val="0"/>
              </a:spcAft>
              <a:buNone/>
              <a:defRPr/>
            </a:pPr>
            <a:r>
              <a:rPr lang="en-US" altLang="en-US" dirty="0"/>
              <a:t>		</a:t>
            </a:r>
            <a:r>
              <a:rPr lang="en-US" altLang="en-US" sz="4000" dirty="0"/>
              <a:t>“You’re not suicidal, are you?”</a:t>
            </a:r>
          </a:p>
          <a:p>
            <a:pPr>
              <a:spcAft>
                <a:spcPts val="0"/>
              </a:spcAft>
              <a:buNone/>
              <a:defRPr/>
            </a:pPr>
            <a:endParaRPr lang="en-US" altLang="en-US" sz="4400" dirty="0"/>
          </a:p>
          <a:p>
            <a:pPr algn="ctr">
              <a:spcAft>
                <a:spcPts val="0"/>
              </a:spcAft>
              <a:buNone/>
              <a:defRPr/>
            </a:pPr>
            <a:r>
              <a:rPr lang="en-US" altLang="en-US" sz="4000" dirty="0"/>
              <a:t>“You’re not thinking of doing anything crazy are you?”</a:t>
            </a:r>
          </a:p>
        </p:txBody>
      </p:sp>
    </p:spTree>
    <p:extLst>
      <p:ext uri="{BB962C8B-B14F-4D97-AF65-F5344CB8AC3E}">
        <p14:creationId xmlns:p14="http://schemas.microsoft.com/office/powerpoint/2010/main" val="13431102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6E62-282E-46FA-B808-3D3165E8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Link with Treatment – 24 hour Response Available in Carteret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0BA368-6942-4065-9AE2-3D979C008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2176944"/>
            <a:ext cx="3472069" cy="3690313"/>
          </a:xfrm>
        </p:spPr>
      </p:pic>
    </p:spTree>
    <p:extLst>
      <p:ext uri="{BB962C8B-B14F-4D97-AF65-F5344CB8AC3E}">
        <p14:creationId xmlns:p14="http://schemas.microsoft.com/office/powerpoint/2010/main" val="3125789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2154238" y="365126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Types of Treatment</a:t>
            </a:r>
          </a:p>
        </p:txBody>
      </p:sp>
      <p:sp>
        <p:nvSpPr>
          <p:cNvPr id="143363" name="Text Placeholder 5"/>
          <p:cNvSpPr>
            <a:spLocks noGrp="1"/>
          </p:cNvSpPr>
          <p:nvPr>
            <p:ph type="body" idx="1"/>
          </p:nvPr>
        </p:nvSpPr>
        <p:spPr>
          <a:xfrm>
            <a:off x="2363788" y="1558926"/>
            <a:ext cx="3657600" cy="639763"/>
          </a:xfrm>
        </p:spPr>
        <p:txBody>
          <a:bodyPr/>
          <a:lstStyle/>
          <a:p>
            <a:pPr eaLnBrk="1" hangingPunct="1"/>
            <a:r>
              <a:rPr lang="en-US" altLang="en-US"/>
              <a:t>Psychiatric Disorder	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154239" y="2505075"/>
            <a:ext cx="3868737" cy="3684588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400" dirty="0"/>
              <a:t>Psychotic Disorders</a:t>
            </a:r>
          </a:p>
          <a:p>
            <a:pPr>
              <a:spcAft>
                <a:spcPts val="0"/>
              </a:spcAft>
              <a:defRPr/>
            </a:pPr>
            <a:endParaRPr lang="en-US" sz="2400" dirty="0"/>
          </a:p>
          <a:p>
            <a:pPr>
              <a:spcAft>
                <a:spcPts val="0"/>
              </a:spcAft>
              <a:defRPr/>
            </a:pPr>
            <a:r>
              <a:rPr lang="en-US" sz="2400" dirty="0"/>
              <a:t>Affective Disorders</a:t>
            </a:r>
          </a:p>
          <a:p>
            <a:pPr>
              <a:spcAft>
                <a:spcPts val="0"/>
              </a:spcAft>
              <a:defRPr/>
            </a:pPr>
            <a:endParaRPr lang="en-US" sz="2400" dirty="0"/>
          </a:p>
          <a:p>
            <a:pPr>
              <a:spcAft>
                <a:spcPts val="0"/>
              </a:spcAft>
              <a:defRPr/>
            </a:pPr>
            <a:r>
              <a:rPr lang="en-US" sz="2400" dirty="0"/>
              <a:t>Substance Use Disorders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400" dirty="0"/>
          </a:p>
          <a:p>
            <a:pPr>
              <a:spcAft>
                <a:spcPts val="0"/>
              </a:spcAft>
              <a:defRPr/>
            </a:pPr>
            <a:endParaRPr lang="en-US" sz="2400" dirty="0"/>
          </a:p>
          <a:p>
            <a:pPr>
              <a:spcAft>
                <a:spcPts val="0"/>
              </a:spcAft>
              <a:defRPr/>
            </a:pPr>
            <a:r>
              <a:rPr lang="en-US" sz="2400" dirty="0"/>
              <a:t>Personality Disorders</a:t>
            </a:r>
          </a:p>
          <a:p>
            <a:pPr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365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53150" y="1374776"/>
            <a:ext cx="3887788" cy="823913"/>
          </a:xfrm>
        </p:spPr>
        <p:txBody>
          <a:bodyPr/>
          <a:lstStyle/>
          <a:p>
            <a:pPr eaLnBrk="1" hangingPunct="1"/>
            <a:r>
              <a:rPr lang="en-US" altLang="en-US"/>
              <a:t>Practice</a:t>
            </a:r>
          </a:p>
        </p:txBody>
      </p:sp>
      <p:sp>
        <p:nvSpPr>
          <p:cNvPr id="102406" name="Content Placeholder 8"/>
          <p:cNvSpPr>
            <a:spLocks noGrp="1"/>
          </p:cNvSpPr>
          <p:nvPr>
            <p:ph sz="quarter" idx="4"/>
          </p:nvPr>
        </p:nvSpPr>
        <p:spPr>
          <a:xfrm>
            <a:off x="6153150" y="2505075"/>
            <a:ext cx="3887788" cy="3684588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defRPr/>
            </a:pPr>
            <a:r>
              <a:rPr lang="en-US" altLang="en-US" sz="1600" dirty="0"/>
              <a:t>Illness (Wellness) Management and Recovery</a:t>
            </a:r>
          </a:p>
          <a:p>
            <a:pPr>
              <a:spcAft>
                <a:spcPts val="0"/>
              </a:spcAft>
              <a:defRPr/>
            </a:pPr>
            <a:endParaRPr lang="en-US" altLang="en-US" sz="1600" dirty="0"/>
          </a:p>
          <a:p>
            <a:pPr>
              <a:spcAft>
                <a:spcPts val="0"/>
              </a:spcAft>
              <a:defRPr/>
            </a:pPr>
            <a:r>
              <a:rPr lang="en-US" altLang="en-US" sz="1600" dirty="0"/>
              <a:t>Cognitive Therapy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altLang="en-US" sz="1600" dirty="0"/>
          </a:p>
          <a:p>
            <a:pPr marL="0" indent="0">
              <a:spcAft>
                <a:spcPts val="0"/>
              </a:spcAft>
              <a:buNone/>
              <a:defRPr/>
            </a:pPr>
            <a:endParaRPr lang="en-US" altLang="en-US" sz="1600" dirty="0"/>
          </a:p>
          <a:p>
            <a:pPr>
              <a:spcAft>
                <a:spcPts val="0"/>
              </a:spcAft>
              <a:defRPr/>
            </a:pPr>
            <a:r>
              <a:rPr lang="en-US" altLang="en-US" sz="1600" dirty="0"/>
              <a:t>Integrated Dual Diagnosis Treatment (Motivational Interviewing; Transtheoretical Model)</a:t>
            </a:r>
          </a:p>
          <a:p>
            <a:pPr>
              <a:spcAft>
                <a:spcPts val="0"/>
              </a:spcAft>
              <a:defRPr/>
            </a:pPr>
            <a:r>
              <a:rPr lang="en-US" altLang="en-US" sz="1600" dirty="0"/>
              <a:t>Medication Assisted Treatment</a:t>
            </a:r>
          </a:p>
          <a:p>
            <a:pPr>
              <a:spcAft>
                <a:spcPts val="0"/>
              </a:spcAft>
              <a:defRPr/>
            </a:pPr>
            <a:endParaRPr lang="en-US" altLang="en-US" sz="1600" dirty="0"/>
          </a:p>
          <a:p>
            <a:pPr>
              <a:spcAft>
                <a:spcPts val="0"/>
              </a:spcAft>
              <a:defRPr/>
            </a:pPr>
            <a:r>
              <a:rPr lang="en-US" altLang="en-US" sz="1600" dirty="0"/>
              <a:t>Dialectical Behavior Therapy; Schema Focused Cognitive Therapy for Personality Disorders; Trauma Focused Cognitive Therapy</a:t>
            </a:r>
          </a:p>
        </p:txBody>
      </p:sp>
    </p:spTree>
    <p:extLst>
      <p:ext uri="{BB962C8B-B14F-4D97-AF65-F5344CB8AC3E}">
        <p14:creationId xmlns:p14="http://schemas.microsoft.com/office/powerpoint/2010/main" val="2633072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802AA2-8C50-4142-9BF3-E666287F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steps?..................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F87D891-FA20-4730-BCDC-84C4AC246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0" y="2218220"/>
            <a:ext cx="5327374" cy="35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4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54864"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Contact Information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en-US" altLang="en-US" dirty="0"/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altLang="en-US" sz="4000" dirty="0"/>
              <a:t>Mark Besen, Ph.D.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altLang="en-US" sz="4000" dirty="0"/>
              <a:t>Psychologist/Trainer/Consultant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altLang="en-US" sz="4000" dirty="0"/>
              <a:t>856-701-1228 mobile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altLang="en-US" sz="4000" dirty="0">
                <a:solidFill>
                  <a:srgbClr val="FFFF00"/>
                </a:solidFill>
                <a:hlinkClick r:id="rId2"/>
              </a:rPr>
              <a:t>Whaler88@msn.com</a:t>
            </a:r>
            <a:endParaRPr lang="en-US" altLang="en-US" sz="4000" dirty="0">
              <a:solidFill>
                <a:srgbClr val="FFFF00"/>
              </a:solidFill>
            </a:endParaRPr>
          </a:p>
          <a:p>
            <a:pPr>
              <a:spcAft>
                <a:spcPts val="0"/>
              </a:spcAft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4189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67A94-9DB3-40A1-A8CD-56F70FFEA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Suicide 101 in 30 Minutes……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32E38-0320-43E9-9C6C-C65A51A6E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1.  Understanding why individuals die by suicide – Brain Disorder/ Problem 	Solving Disorder</a:t>
            </a:r>
          </a:p>
          <a:p>
            <a:pPr marL="0" indent="0">
              <a:buNone/>
            </a:pPr>
            <a:r>
              <a:rPr lang="en-US" sz="2400" dirty="0"/>
              <a:t>2.  What puts people at risk? – Stable and Dynamic Risk Factors</a:t>
            </a:r>
          </a:p>
          <a:p>
            <a:pPr marL="0" indent="0">
              <a:buNone/>
            </a:pPr>
            <a:r>
              <a:rPr lang="en-US" sz="2400" dirty="0"/>
              <a:t>3.  Protective Factors</a:t>
            </a:r>
          </a:p>
          <a:p>
            <a:pPr marL="0" indent="0">
              <a:buNone/>
            </a:pPr>
            <a:r>
              <a:rPr lang="en-US" sz="2400" dirty="0"/>
              <a:t>4. Preventing Suicide</a:t>
            </a:r>
          </a:p>
          <a:p>
            <a:pPr marL="0" indent="0">
              <a:buNone/>
            </a:pPr>
            <a:r>
              <a:rPr lang="en-US" sz="2400" dirty="0"/>
              <a:t>5. Treatment and Support</a:t>
            </a:r>
          </a:p>
        </p:txBody>
      </p:sp>
    </p:spTree>
    <p:extLst>
      <p:ext uri="{BB962C8B-B14F-4D97-AF65-F5344CB8AC3E}">
        <p14:creationId xmlns:p14="http://schemas.microsoft.com/office/powerpoint/2010/main" val="3326316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Understanding Suicide</a:t>
            </a:r>
          </a:p>
        </p:txBody>
      </p:sp>
      <p:pic>
        <p:nvPicPr>
          <p:cNvPr id="1945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1" y="2514601"/>
            <a:ext cx="4276725" cy="2665413"/>
          </a:xfrm>
        </p:spPr>
      </p:pic>
    </p:spTree>
    <p:extLst>
      <p:ext uri="{BB962C8B-B14F-4D97-AF65-F5344CB8AC3E}">
        <p14:creationId xmlns:p14="http://schemas.microsoft.com/office/powerpoint/2010/main" val="3553322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EA4D-CB65-4043-8E2F-B36753FC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Insoluble Problem(S) ……….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9158CD-BF80-42ED-995B-FCA1A4DD9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670" y="2417485"/>
            <a:ext cx="2893391" cy="385785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02D8AF-DF7D-470C-9A82-5956CED45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148" y="2688112"/>
            <a:ext cx="4624319" cy="30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6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2348" y="384066"/>
            <a:ext cx="7511473" cy="131248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Suicidal Trance</a:t>
            </a:r>
          </a:p>
        </p:txBody>
      </p:sp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" t="61444" r="1508" b="-4224"/>
          <a:stretch>
            <a:fillRect/>
          </a:stretch>
        </p:blipFill>
        <p:spPr bwMode="auto">
          <a:xfrm>
            <a:off x="2342348" y="1523338"/>
            <a:ext cx="7289247" cy="167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3" t="21967" r="9180" b="45416"/>
          <a:stretch>
            <a:fillRect/>
          </a:stretch>
        </p:blipFill>
        <p:spPr>
          <a:xfrm>
            <a:off x="2819400" y="3182236"/>
            <a:ext cx="6085922" cy="1357313"/>
          </a:xfrm>
          <a:prstGeom prst="rect">
            <a:avLst/>
          </a:prstGeom>
        </p:spPr>
      </p:pic>
      <p:pic>
        <p:nvPicPr>
          <p:cNvPr id="6" name="Picture 4" descr="dep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1071" y="4724400"/>
            <a:ext cx="2654024" cy="17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03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Suicide Attempts vs. Ideation</a:t>
            </a:r>
            <a:br>
              <a:rPr lang="en-US" dirty="0"/>
            </a:br>
            <a:r>
              <a:rPr lang="en-US" sz="1800" dirty="0"/>
              <a:t>(controlled for depression, other behavioral health diagnoses, substance use, brain injury)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/>
              <a:t>Review of 6 studies from 2012-2017 from US, Spain and Portugal: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Inflexible/ Perseverative Thinking</a:t>
            </a:r>
          </a:p>
          <a:p>
            <a:r>
              <a:rPr lang="en-US" sz="2400" dirty="0"/>
              <a:t>Poor emotional control, anger, impulsivity in decision making</a:t>
            </a:r>
          </a:p>
          <a:p>
            <a:r>
              <a:rPr lang="en-US" sz="2400" dirty="0"/>
              <a:t>Poor problem solving</a:t>
            </a:r>
          </a:p>
          <a:p>
            <a:r>
              <a:rPr lang="en-US" sz="2400" dirty="0"/>
              <a:t>Poor coping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53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DE622-267A-49B6-8A1C-486F05931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Anthony </a:t>
            </a:r>
            <a:r>
              <a:rPr lang="en-US" dirty="0" err="1"/>
              <a:t>Ruocco</a:t>
            </a:r>
            <a:r>
              <a:rPr lang="en-US" dirty="0"/>
              <a:t> – Young Investigator Award, </a:t>
            </a:r>
            <a:br>
              <a:rPr lang="en-US" dirty="0"/>
            </a:br>
            <a:r>
              <a:rPr lang="en-US" sz="2700" i="1" dirty="0"/>
              <a:t>American Association of Suicidology National Conference, Phoenix, Arizona, April 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7B703-DC01-41F9-BC5B-0FE5E8829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Predicting Treatment Outcomes from Prefrontal Cortex Activation for Self Harming Patients with Borderline Personality Disorder: </a:t>
            </a:r>
            <a:r>
              <a:rPr lang="en-US" sz="2800" dirty="0"/>
              <a:t> Imaging Techniques identify areas of prefrontal cortex hypofunction that predict self harm (e.g. cutting) and suicide attempt prior to treatment.   These same areas show improved functioning after 7 months of Dialectical Behavior Therapy and improvement in these areas are associated with reduction in self harm and suicide attempt.</a:t>
            </a:r>
          </a:p>
        </p:txBody>
      </p:sp>
    </p:spTree>
    <p:extLst>
      <p:ext uri="{BB962C8B-B14F-4D97-AF65-F5344CB8AC3E}">
        <p14:creationId xmlns:p14="http://schemas.microsoft.com/office/powerpoint/2010/main" val="1881307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162</TotalTime>
  <Words>854</Words>
  <Application>Microsoft Office PowerPoint</Application>
  <PresentationFormat>Widescreen</PresentationFormat>
  <Paragraphs>168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GoudyCatalog BT</vt:lpstr>
      <vt:lpstr>Tahoma</vt:lpstr>
      <vt:lpstr>Times New Roman</vt:lpstr>
      <vt:lpstr>Webdings</vt:lpstr>
      <vt:lpstr>Celestial</vt:lpstr>
      <vt:lpstr>Chart</vt:lpstr>
      <vt:lpstr>Understanding and Preventing Suicide</vt:lpstr>
      <vt:lpstr>Carteret County</vt:lpstr>
      <vt:lpstr>Contact Information</vt:lpstr>
      <vt:lpstr>Suicide 101 in 30 Minutes……</vt:lpstr>
      <vt:lpstr>Understanding Suicide</vt:lpstr>
      <vt:lpstr>Insoluble Problem(S) ……….</vt:lpstr>
      <vt:lpstr>Suicidal Trance</vt:lpstr>
      <vt:lpstr>Suicide Attempts vs. Ideation (controlled for depression, other behavioral health diagnoses, substance use, brain injury)</vt:lpstr>
      <vt:lpstr>Anthony Ruocco – Young Investigator Award,  American Association of Suicidology National Conference, Phoenix, Arizona, April 2017</vt:lpstr>
      <vt:lpstr>David Brent, M.D. -  Western Psychiatric Institute and Clinic, University of Pittsburgh School of Medicine American Association of Suicidology National Conference, Phoenix, Arizona, April 2017 </vt:lpstr>
      <vt:lpstr>Translation......</vt:lpstr>
      <vt:lpstr>PowerPoint Presentation</vt:lpstr>
      <vt:lpstr>PowerPoint Presentation</vt:lpstr>
      <vt:lpstr>Stable and Dynamic risk Factors</vt:lpstr>
      <vt:lpstr>Stable and Dynamic Risk Factors Continued</vt:lpstr>
      <vt:lpstr>Demographic Risk Factors</vt:lpstr>
      <vt:lpstr>Counter-Intuitive Risk Factors</vt:lpstr>
      <vt:lpstr>PowerPoint Presentation</vt:lpstr>
      <vt:lpstr>Protective Factors</vt:lpstr>
      <vt:lpstr>Preventing Suicide</vt:lpstr>
      <vt:lpstr>PowerPoint Presentation</vt:lpstr>
      <vt:lpstr>Gate Keeper Training Implementation ideas</vt:lpstr>
      <vt:lpstr>ASK the Question…….</vt:lpstr>
      <vt:lpstr>How Not to Ask the Suicide Question</vt:lpstr>
      <vt:lpstr>Link with Treatment – 24 hour Response Available in Carteret county</vt:lpstr>
      <vt:lpstr>Types of Treatment</vt:lpstr>
      <vt:lpstr>Next steps?..................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and Preventing Suicide</dc:title>
  <dc:creator>MARK Besen</dc:creator>
  <cp:lastModifiedBy>MARK Besen</cp:lastModifiedBy>
  <cp:revision>19</cp:revision>
  <dcterms:created xsi:type="dcterms:W3CDTF">2017-09-09T19:38:26Z</dcterms:created>
  <dcterms:modified xsi:type="dcterms:W3CDTF">2017-09-09T22:21:05Z</dcterms:modified>
</cp:coreProperties>
</file>